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  <p:sldMasterId id="2147483828" r:id="rId3"/>
    <p:sldMasterId id="2147483840" r:id="rId4"/>
    <p:sldMasterId id="2147483852" r:id="rId5"/>
    <p:sldMasterId id="2147483864" r:id="rId6"/>
  </p:sldMasterIdLst>
  <p:sldIdLst>
    <p:sldId id="256" r:id="rId7"/>
    <p:sldId id="263" r:id="rId8"/>
    <p:sldId id="257" r:id="rId9"/>
    <p:sldId id="258" r:id="rId10"/>
    <p:sldId id="272" r:id="rId11"/>
    <p:sldId id="259" r:id="rId12"/>
    <p:sldId id="264" r:id="rId13"/>
    <p:sldId id="260" r:id="rId14"/>
    <p:sldId id="267" r:id="rId15"/>
    <p:sldId id="271" r:id="rId16"/>
    <p:sldId id="261" r:id="rId17"/>
    <p:sldId id="262" r:id="rId18"/>
    <p:sldId id="265" r:id="rId19"/>
    <p:sldId id="275" r:id="rId20"/>
    <p:sldId id="277" r:id="rId21"/>
    <p:sldId id="276" r:id="rId22"/>
    <p:sldId id="268" r:id="rId23"/>
    <p:sldId id="269" r:id="rId24"/>
    <p:sldId id="273" r:id="rId25"/>
    <p:sldId id="274" r:id="rId26"/>
    <p:sldId id="279" r:id="rId27"/>
    <p:sldId id="270" r:id="rId28"/>
    <p:sldId id="26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87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12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40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397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742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3631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432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93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73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79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745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634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472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387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056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485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686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0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5470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3978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589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574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205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531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376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65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4682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95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01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509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80544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769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0300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3713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8140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1549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8610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8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88065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8264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3371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8298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3178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372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5862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96306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0114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032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0868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22994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20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221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168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7478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198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1F19412-8ED8-4A35-9B77-A8F73D80E91B}" type="datetimeFigureOut">
              <a:rPr lang="ru-RU" smtClean="0"/>
              <a:pPr/>
              <a:t>23.09.2022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43B304-F9FE-4B4F-9585-A838401623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00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18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509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65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79198-5DA3-49FD-B043-8655D5588D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4108-C1CB-43D2-9814-0952CA866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856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view-image" descr="http://images.wildberries.ru/big/new/1890000/1890024-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81" t="9819" r="24084" b="9266"/>
          <a:stretch/>
        </p:blipFill>
        <p:spPr bwMode="auto">
          <a:xfrm>
            <a:off x="107504" y="2348880"/>
            <a:ext cx="2520280" cy="44152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121" y="476672"/>
            <a:ext cx="893706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kern="18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/>
                <a:ea typeface="Times New Roman"/>
                <a:cs typeface="Times New Roman"/>
              </a:rPr>
              <a:t>«НЕСАНКЦИОНИРОВАННЫЙ МИТИНГ: </a:t>
            </a:r>
            <a:endParaRPr lang="ru-RU" sz="3200" b="1" kern="18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ookman Old Style"/>
              <a:ea typeface="Times New Roman"/>
              <a:cs typeface="Times New Roman"/>
            </a:endParaRPr>
          </a:p>
          <a:p>
            <a:pPr algn="ctr"/>
            <a:r>
              <a:rPr lang="ru-RU" sz="3200" b="1" kern="18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/>
                <a:ea typeface="Times New Roman"/>
                <a:cs typeface="Times New Roman"/>
              </a:rPr>
              <a:t>ВСЕ </a:t>
            </a:r>
            <a:r>
              <a:rPr lang="ru-RU" sz="3200" b="1" kern="18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/>
                <a:ea typeface="Times New Roman"/>
                <a:cs typeface="Times New Roman"/>
              </a:rPr>
              <a:t>ОБ </a:t>
            </a:r>
            <a: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Times New Roman"/>
              </a:rPr>
              <a:t/>
            </a:r>
            <a:br>
              <a:rPr lang="ru-RU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/>
                <a:cs typeface="Times New Roman"/>
              </a:rPr>
            </a:br>
            <a:r>
              <a:rPr lang="ru-RU" sz="3200" b="1" kern="1800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man Old Style"/>
                <a:ea typeface="Times New Roman"/>
                <a:cs typeface="Times New Roman"/>
              </a:rPr>
              <a:t>ОТВЕТСТВЕННОСТИ  за УЧАСТИЕ»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Picture 4" descr="C:\Users\1\Documents\Презентация\1375701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5" y="2636912"/>
            <a:ext cx="6082240" cy="366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632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5865832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Tx/>
              <a:buSzTx/>
              <a:buNone/>
            </a:pPr>
            <a:r>
              <a:rPr lang="ru-RU" sz="4000" dirty="0">
                <a:solidFill>
                  <a:prstClr val="black"/>
                </a:solidFill>
                <a:latin typeface="Calibri"/>
              </a:rPr>
              <a:t>Закон запрещает незапланированный массовый сбор людей. В силу статьи 7 ФЗ № 54 организатору необходимо предварительно подать заявку на проведение митинга в орган исполнительной власти того субъекта, где он проводится.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470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136904" cy="6480720"/>
          </a:xfrm>
        </p:spPr>
        <p:txBody>
          <a:bodyPr>
            <a:normAutofit fontScale="92500" lnSpcReduction="20000"/>
          </a:bodyPr>
          <a:lstStyle/>
          <a:p>
            <a:pPr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b="1" dirty="0">
                <a:highlight>
                  <a:srgbClr val="FFFF00"/>
                </a:highlight>
                <a:latin typeface="Bookman Old Style"/>
                <a:ea typeface="Times New Roman"/>
                <a:cs typeface="Times New Roman"/>
              </a:rPr>
              <a:t>Несанкционированный </a:t>
            </a:r>
            <a:r>
              <a:rPr lang="ru-RU" sz="4000" b="1" dirty="0" smtClean="0">
                <a:highlight>
                  <a:srgbClr val="FFFF00"/>
                </a:highlight>
                <a:latin typeface="Bookman Old Style"/>
                <a:ea typeface="Times New Roman"/>
                <a:cs typeface="Times New Roman"/>
              </a:rPr>
              <a:t>митинг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000" dirty="0" smtClean="0">
                <a:latin typeface="Bookman Old Style"/>
                <a:ea typeface="Times New Roman"/>
                <a:cs typeface="Times New Roman"/>
              </a:rPr>
              <a:t>отличается от </a:t>
            </a:r>
            <a:r>
              <a:rPr lang="ru-RU" sz="4000" dirty="0">
                <a:latin typeface="Bookman Old Style"/>
                <a:ea typeface="Times New Roman"/>
                <a:cs typeface="Times New Roman"/>
              </a:rPr>
              <a:t>санкционированного тем, что проводится без предварительного согласования с исполнительным органом власти. За проведение такого мероприятия и участие в нем предусмотрена различного рода ответственность. 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052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712968" cy="424847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Bookman Old Style"/>
                <a:ea typeface="Calibri"/>
                <a:cs typeface="Times New Roman"/>
              </a:rPr>
              <a:t>Чем грозит участие в несанкционированном митинге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37" y="2564904"/>
            <a:ext cx="7956376" cy="22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33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5937840"/>
          </a:xfrm>
        </p:spPr>
        <p:txBody>
          <a:bodyPr>
            <a:normAutofit fontScale="77500" lnSpcReduction="2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latin typeface="Bookman Old Style"/>
                <a:ea typeface="Times New Roman"/>
                <a:cs typeface="Times New Roman"/>
              </a:rPr>
              <a:t>Частью 5 статьи 20.2 КоАП РФ</a:t>
            </a:r>
            <a:r>
              <a:rPr lang="ru-RU" sz="3800" dirty="0">
                <a:latin typeface="Bookman Old Style"/>
                <a:ea typeface="Times New Roman"/>
                <a:cs typeface="Times New Roman"/>
              </a:rPr>
              <a:t> предусмотрена ответственность за участие в митинге с нарушением установленного </a:t>
            </a:r>
            <a:r>
              <a:rPr lang="ru-RU" sz="3800" dirty="0" smtClean="0">
                <a:latin typeface="Bookman Old Style"/>
                <a:ea typeface="Times New Roman"/>
                <a:cs typeface="Times New Roman"/>
              </a:rPr>
              <a:t>ФЗ №54 «О собраниях, митингах, демонстрациях</a:t>
            </a:r>
            <a:r>
              <a:rPr lang="ru-RU" sz="3800" dirty="0">
                <a:latin typeface="Bookman Old Style"/>
                <a:ea typeface="Times New Roman"/>
                <a:cs typeface="Times New Roman"/>
              </a:rPr>
              <a:t>,</a:t>
            </a:r>
            <a:r>
              <a:rPr lang="ru-RU" sz="3800" dirty="0" smtClean="0">
                <a:latin typeface="Bookman Old Style"/>
                <a:ea typeface="Times New Roman"/>
                <a:cs typeface="Times New Roman"/>
              </a:rPr>
              <a:t> шествиях и </a:t>
            </a:r>
            <a:r>
              <a:rPr lang="ru-RU" sz="3800" dirty="0" err="1" smtClean="0">
                <a:latin typeface="Bookman Old Style"/>
                <a:ea typeface="Times New Roman"/>
                <a:cs typeface="Times New Roman"/>
              </a:rPr>
              <a:t>пикитированиях</a:t>
            </a:r>
            <a:r>
              <a:rPr lang="ru-RU" sz="3800" dirty="0" smtClean="0">
                <a:latin typeface="Bookman Old Style"/>
                <a:ea typeface="Times New Roman"/>
                <a:cs typeface="Times New Roman"/>
              </a:rPr>
              <a:t>» </a:t>
            </a:r>
            <a:r>
              <a:rPr lang="ru-RU" sz="3800" dirty="0">
                <a:latin typeface="Bookman Old Style"/>
                <a:ea typeface="Times New Roman"/>
                <a:cs typeface="Times New Roman"/>
              </a:rPr>
              <a:t>порядка.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dirty="0">
                <a:latin typeface="Bookman Old Style"/>
                <a:ea typeface="Times New Roman"/>
                <a:cs typeface="Times New Roman"/>
              </a:rPr>
              <a:t>За участие в несанкционированной акции для граждан предусмотрен штраф от </a:t>
            </a:r>
            <a:r>
              <a:rPr lang="ru-RU" sz="3800" u="sng" dirty="0">
                <a:latin typeface="Bookman Old Style"/>
                <a:ea typeface="Times New Roman"/>
                <a:cs typeface="Times New Roman"/>
              </a:rPr>
              <a:t>10 </a:t>
            </a:r>
            <a:r>
              <a:rPr lang="ru-RU" sz="3800" u="sng" dirty="0" err="1">
                <a:latin typeface="Bookman Old Style"/>
                <a:ea typeface="Times New Roman"/>
                <a:cs typeface="Times New Roman"/>
              </a:rPr>
              <a:t>тыс</a:t>
            </a:r>
            <a:r>
              <a:rPr lang="ru-RU" sz="3800" u="sng" dirty="0">
                <a:latin typeface="Bookman Old Style"/>
                <a:ea typeface="Times New Roman"/>
                <a:cs typeface="Times New Roman"/>
              </a:rPr>
              <a:t> руб. до 20 </a:t>
            </a:r>
            <a:r>
              <a:rPr lang="ru-RU" sz="3800" u="sng" dirty="0" err="1">
                <a:latin typeface="Bookman Old Style"/>
                <a:ea typeface="Times New Roman"/>
                <a:cs typeface="Times New Roman"/>
              </a:rPr>
              <a:t>тыс</a:t>
            </a:r>
            <a:r>
              <a:rPr lang="ru-RU" sz="3800" u="sng" dirty="0">
                <a:latin typeface="Bookman Old Style"/>
                <a:ea typeface="Times New Roman"/>
                <a:cs typeface="Times New Roman"/>
              </a:rPr>
              <a:t> </a:t>
            </a:r>
            <a:r>
              <a:rPr lang="ru-RU" sz="3800" u="sng" dirty="0" err="1">
                <a:latin typeface="Bookman Old Style"/>
                <a:ea typeface="Times New Roman"/>
                <a:cs typeface="Times New Roman"/>
              </a:rPr>
              <a:t>руб</a:t>
            </a:r>
            <a:r>
              <a:rPr lang="ru-RU" sz="3800" dirty="0">
                <a:latin typeface="Bookman Old Style"/>
                <a:ea typeface="Times New Roman"/>
                <a:cs typeface="Times New Roman"/>
              </a:rPr>
              <a:t>, обязательные работы </a:t>
            </a:r>
            <a:r>
              <a:rPr lang="ru-RU" sz="3800" u="sng" dirty="0">
                <a:latin typeface="Bookman Old Style"/>
                <a:ea typeface="Times New Roman"/>
                <a:cs typeface="Times New Roman"/>
              </a:rPr>
              <a:t>до 100 часов</a:t>
            </a:r>
            <a:r>
              <a:rPr lang="ru-RU" sz="3800" dirty="0">
                <a:latin typeface="Bookman Old Style"/>
                <a:ea typeface="Times New Roman"/>
                <a:cs typeface="Times New Roman"/>
              </a:rPr>
              <a:t> или административный арест на срок до 15 суток (ст.20.2 КоАП РФ).</a:t>
            </a:r>
            <a:endParaRPr lang="ru-RU" sz="3800" dirty="0"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60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7768952" cy="6427048"/>
          </a:xfrm>
        </p:spPr>
        <p:txBody>
          <a:bodyPr>
            <a:normAutofit/>
          </a:bodyPr>
          <a:lstStyle/>
          <a:p>
            <a:pPr marL="914400" lvl="3" indent="0" algn="ctr">
              <a:lnSpc>
                <a:spcPct val="115000"/>
              </a:lnSpc>
              <a:spcAft>
                <a:spcPts val="100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/>
                <a:ea typeface="Times New Roman"/>
                <a:cs typeface="Times New Roman"/>
              </a:rPr>
              <a:t>Если противоправные действия совершили </a:t>
            </a:r>
            <a:r>
              <a:rPr lang="ru-RU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ookman Old Style"/>
                <a:ea typeface="Times New Roman"/>
                <a:cs typeface="Times New Roman"/>
              </a:rPr>
              <a:t>несовершеннолетние,то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/>
                <a:ea typeface="Times New Roman"/>
                <a:cs typeface="Times New Roman"/>
              </a:rPr>
              <a:t> к </a:t>
            </a:r>
            <a:r>
              <a:rPr lang="ru-RU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Bookman Old Style"/>
                <a:ea typeface="Times New Roman"/>
                <a:cs typeface="Times New Roman"/>
              </a:rPr>
              <a:t>ответсвенности</a:t>
            </a:r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Bookman Old Style"/>
                <a:ea typeface="Times New Roman"/>
                <a:cs typeface="Times New Roman"/>
              </a:rPr>
              <a:t> привлекают родителей</a:t>
            </a:r>
            <a:endParaRPr lang="ru-RU" sz="3200" b="1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174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>    Закон </a:t>
            </a:r>
            <a:r>
              <a:rPr lang="ru-RU" sz="4000" dirty="0"/>
              <a:t>запрещает незапланированный массовый сбор людей. В силу статьи 7 ФЗ № 54 организатору необходимо предварительно подать заявку на проведение митинга в орган исполнительной власти того субъекта, где он проводится.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100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869037"/>
            <a:ext cx="727280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 </a:t>
            </a:r>
          </a:p>
          <a:p>
            <a:r>
              <a:rPr lang="ru-RU" b="1" dirty="0" smtClean="0">
                <a:solidFill>
                  <a:prstClr val="black"/>
                </a:solidFill>
              </a:rPr>
              <a:t>    </a:t>
            </a:r>
            <a:r>
              <a:rPr lang="ru-RU" sz="3600" b="1" dirty="0" smtClean="0">
                <a:solidFill>
                  <a:prstClr val="black"/>
                </a:solidFill>
              </a:rPr>
              <a:t>Помните</a:t>
            </a:r>
            <a:r>
              <a:rPr lang="ru-RU" sz="3600" b="1" dirty="0">
                <a:solidFill>
                  <a:prstClr val="black"/>
                </a:solidFill>
              </a:rPr>
              <a:t>! При проведении митинга и при подготовке к его проведению запрещается нарушать законы РФ и исключений быть не может. </a:t>
            </a:r>
            <a:endParaRPr lang="ru-RU" sz="3600" dirty="0">
              <a:solidFill>
                <a:prstClr val="black"/>
              </a:solidFill>
            </a:endParaRPr>
          </a:p>
          <a:p>
            <a:r>
              <a:rPr lang="ru-RU" sz="3600" b="1" dirty="0">
                <a:solidFill>
                  <a:prstClr val="black"/>
                </a:solidFill>
              </a:rPr>
              <a:t>Ответственность за правонарушения может колебаться от административной, до уголовной</a:t>
            </a:r>
            <a:r>
              <a:rPr lang="ru-RU" sz="2800" b="1" dirty="0">
                <a:solidFill>
                  <a:prstClr val="black"/>
                </a:solidFill>
              </a:rPr>
              <a:t>.</a:t>
            </a:r>
            <a:endParaRPr lang="ru-RU" sz="2800" dirty="0">
              <a:solidFill>
                <a:prstClr val="black"/>
              </a:solidFill>
            </a:endParaRPr>
          </a:p>
          <a:p>
            <a:endParaRPr lang="ru-RU" sz="2800" dirty="0">
              <a:solidFill>
                <a:prstClr val="black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4" y="332656"/>
            <a:ext cx="1224136" cy="183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11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01408" cy="5865832"/>
          </a:xfrm>
        </p:spPr>
        <p:txBody>
          <a:bodyPr>
            <a:normAutofit/>
          </a:bodyPr>
          <a:lstStyle/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Bookman Old Style"/>
                <a:ea typeface="Times New Roman"/>
                <a:cs typeface="Times New Roman"/>
              </a:rPr>
              <a:t>Члены президентского Совета по правам человека в РФ выразили обеспокоенность появляющимися в </a:t>
            </a:r>
            <a:r>
              <a:rPr lang="ru-RU" sz="3200" dirty="0" err="1">
                <a:solidFill>
                  <a:srgbClr val="000000"/>
                </a:solidFill>
                <a:latin typeface="Bookman Old Style"/>
                <a:ea typeface="Times New Roman"/>
                <a:cs typeface="Times New Roman"/>
              </a:rPr>
              <a:t>соцсетях</a:t>
            </a:r>
            <a:r>
              <a:rPr lang="ru-RU" sz="3200" dirty="0">
                <a:solidFill>
                  <a:srgbClr val="000000"/>
                </a:solidFill>
                <a:latin typeface="Bookman Old Style"/>
                <a:ea typeface="Times New Roman"/>
                <a:cs typeface="Times New Roman"/>
              </a:rPr>
              <a:t> призывами к школьникам и студентам участвовать в протестных акциях.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12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77472" cy="586583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Bookman Old Style"/>
                <a:ea typeface="Times New Roman"/>
                <a:cs typeface="Times New Roman"/>
              </a:rPr>
              <a:t>Полиция и прокуратура </a:t>
            </a:r>
            <a:r>
              <a:rPr lang="ru-RU" sz="3600" dirty="0" smtClean="0">
                <a:solidFill>
                  <a:srgbClr val="000000"/>
                </a:solidFill>
                <a:latin typeface="Bookman Old Style"/>
                <a:ea typeface="Times New Roman"/>
                <a:cs typeface="Times New Roman"/>
              </a:rPr>
              <a:t> </a:t>
            </a:r>
            <a:r>
              <a:rPr lang="ru-RU" sz="3600" dirty="0">
                <a:solidFill>
                  <a:srgbClr val="000000"/>
                </a:solidFill>
                <a:latin typeface="Bookman Old Style"/>
                <a:ea typeface="Times New Roman"/>
                <a:cs typeface="Times New Roman"/>
              </a:rPr>
              <a:t>обращается  к жителям с просьбой не посещать несанкционированные мероприятия, т.к. они незаконны и их посещение является нарушением общественного порядка и потенциальной угрозой безопасности окружающих.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882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9321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865832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Основным объемом прав человек обладает с момента рождения. Обязанности у подростка появляются в процессе взросления. Обязанности устанавливаются как ответственность человека, закрепленная в тех или иных законах.</a:t>
            </a:r>
            <a:br>
              <a:rPr lang="ru-RU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</a:br>
            <a:endParaRPr lang="ru-RU" sz="4000" b="1" kern="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009531"/>
          </a:xfrm>
        </p:spPr>
        <p:txBody>
          <a:bodyPr>
            <a:normAutofit fontScale="85000" lnSpcReduction="20000"/>
          </a:bodyPr>
          <a:lstStyle/>
          <a:p>
            <a:pPr fontAlgn="base"/>
            <a:endParaRPr lang="ru-RU" b="1" i="1" dirty="0" smtClean="0"/>
          </a:p>
          <a:p>
            <a:pPr fontAlgn="base"/>
            <a:r>
              <a:rPr lang="ru-RU" b="1" i="1" dirty="0" smtClean="0"/>
              <a:t>Хочется </a:t>
            </a:r>
            <a:r>
              <a:rPr lang="ru-RU" b="1" i="1" dirty="0"/>
              <a:t>надеяться, что вы являетесь законопослушными гражданами, а </a:t>
            </a:r>
            <a:r>
              <a:rPr lang="ru-RU" b="1" i="1" dirty="0" smtClean="0"/>
              <a:t>наша </a:t>
            </a:r>
            <a:r>
              <a:rPr lang="ru-RU" b="1" i="1" dirty="0" smtClean="0"/>
              <a:t>беседа </a:t>
            </a:r>
            <a:r>
              <a:rPr lang="ru-RU" b="1" i="1" dirty="0" smtClean="0"/>
              <a:t>позволила </a:t>
            </a:r>
            <a:r>
              <a:rPr lang="ru-RU" b="1" i="1" dirty="0"/>
              <a:t>вам стать более сведущими в вопросах участия в публичных мероприятиях. Вы предупреждены о наказании, которое грозит нарушителям закона. И снова обратимся к латыни. </a:t>
            </a:r>
            <a:r>
              <a:rPr lang="ru-RU" sz="3800" b="1" i="1" dirty="0">
                <a:solidFill>
                  <a:srgbClr val="FF0000"/>
                </a:solidFill>
              </a:rPr>
              <a:t>Как говориться: «Предупреждён – значит вооружен» </a:t>
            </a:r>
            <a:r>
              <a:rPr lang="ru-RU" b="1" i="1" dirty="0"/>
              <a:t>— латинская мудрость «</a:t>
            </a:r>
            <a:r>
              <a:rPr lang="ru-RU" b="1" i="1" dirty="0" err="1"/>
              <a:t>Praemonitus</a:t>
            </a:r>
            <a:r>
              <a:rPr lang="ru-RU" b="1" i="1" dirty="0"/>
              <a:t>, </a:t>
            </a:r>
            <a:r>
              <a:rPr lang="ru-RU" b="1" i="1" dirty="0" err="1"/>
              <a:t>praemunitus</a:t>
            </a:r>
            <a:r>
              <a:rPr lang="ru-RU" b="1" i="1" dirty="0"/>
              <a:t>» — означает возможность человека подготовиться ко всякого рода неожиданностям, если о них он извещён заранее.</a:t>
            </a:r>
            <a:endParaRPr lang="ru-RU" dirty="0"/>
          </a:p>
          <a:p>
            <a:pPr marL="0" indent="0" fontAlgn="base">
              <a:buNone/>
            </a:pPr>
            <a:r>
              <a:rPr lang="ru-RU" b="1" i="1" dirty="0" smtClean="0"/>
              <a:t>        </a:t>
            </a:r>
          </a:p>
          <a:p>
            <a:pPr marL="0" indent="0" fontAlgn="base">
              <a:buNone/>
            </a:pPr>
            <a:r>
              <a:rPr lang="ru-RU" sz="4700" b="1" i="1" dirty="0" smtClean="0">
                <a:solidFill>
                  <a:srgbClr val="FF0000"/>
                </a:solidFill>
              </a:rPr>
              <a:t>Соблюдайте </a:t>
            </a:r>
            <a:r>
              <a:rPr lang="ru-RU" sz="4700" b="1" i="1" dirty="0">
                <a:solidFill>
                  <a:srgbClr val="FF0000"/>
                </a:solidFill>
              </a:rPr>
              <a:t>законы!</a:t>
            </a:r>
            <a:endParaRPr lang="ru-RU" sz="47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71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639" r="1482" b="30578"/>
          <a:stretch/>
        </p:blipFill>
        <p:spPr bwMode="auto">
          <a:xfrm>
            <a:off x="0" y="116632"/>
            <a:ext cx="8892480" cy="6741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1173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24936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962" y="43293"/>
            <a:ext cx="8274052" cy="655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111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80920" cy="6408712"/>
          </a:xfrm>
        </p:spPr>
        <p:txBody>
          <a:bodyPr>
            <a:noAutofit/>
          </a:bodyPr>
          <a:lstStyle/>
          <a:p>
            <a:pPr algn="ctr"/>
            <a:r>
              <a:rPr lang="ru-RU" sz="8000" dirty="0">
                <a:solidFill>
                  <a:srgbClr val="000000"/>
                </a:solidFill>
                <a:latin typeface="Bookman Old Style"/>
                <a:ea typeface="Times New Roman"/>
                <a:cs typeface="Times New Roman"/>
              </a:rPr>
              <a:t>"Дети должны быть вне политики"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68670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7272808" cy="6120680"/>
          </a:xfrm>
        </p:spPr>
        <p:txBody>
          <a:bodyPr>
            <a:noAutofit/>
          </a:bodyPr>
          <a:lstStyle/>
          <a:p>
            <a:r>
              <a:rPr lang="ru-RU" sz="4400" kern="1800" dirty="0">
                <a:latin typeface="Bookman Old Style"/>
                <a:ea typeface="Times New Roman"/>
                <a:cs typeface="Aharoni" pitchFamily="2" charset="-79"/>
              </a:rPr>
              <a:t>Крылатое </a:t>
            </a:r>
            <a:r>
              <a:rPr lang="ru-RU" sz="4400" kern="1800" dirty="0" smtClean="0">
                <a:latin typeface="Bookman Old Style"/>
                <a:ea typeface="Times New Roman"/>
                <a:cs typeface="Aharoni" pitchFamily="2" charset="-79"/>
              </a:rPr>
              <a:t>выражение   в переводе с латыни гласит: </a:t>
            </a:r>
            <a:r>
              <a:rPr lang="ru-RU" sz="4400" kern="1800" dirty="0">
                <a:latin typeface="Bookman Old Style"/>
                <a:ea typeface="Times New Roman"/>
                <a:cs typeface="Aharoni" pitchFamily="2" charset="-79"/>
              </a:rPr>
              <a:t>«Суров закон, но закон», т.е. как бы ни был суров закон, его следует соблюдать</a:t>
            </a:r>
            <a:endParaRPr lang="ru-RU" sz="4400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7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5721816"/>
          </a:xfrm>
        </p:spPr>
        <p:txBody>
          <a:bodyPr/>
          <a:lstStyle/>
          <a:p>
            <a:pPr marL="342900" lvl="0" indent="-342900" algn="ctr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32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Закон — набор правил или норм поведения, который определяет отношения между людьми, организациями и государством.</a:t>
            </a:r>
          </a:p>
          <a:p>
            <a:pPr algn="r"/>
            <a:r>
              <a:rPr lang="ru-RU" sz="2400" b="1" kern="1800" dirty="0">
                <a:solidFill>
                  <a:schemeClr val="accent6"/>
                </a:solidFill>
                <a:latin typeface="Arial Black" pitchFamily="34" charset="0"/>
                <a:ea typeface="Times New Roman"/>
                <a:cs typeface="Times New Roman"/>
              </a:rPr>
              <a:t>«Незнание закона не освобождает от ответственности». </a:t>
            </a:r>
            <a:endParaRPr lang="ru-RU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642" y="3645024"/>
            <a:ext cx="4747398" cy="302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366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6916"/>
            <a:ext cx="856895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>
                <a:solidFill>
                  <a:srgbClr val="FF0000"/>
                </a:solidFill>
              </a:rPr>
              <a:t>Незнание закона не освобождает от ответственности». 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prstClr val="black"/>
                </a:solidFill>
              </a:rPr>
              <a:t>Смысл </a:t>
            </a:r>
            <a:r>
              <a:rPr lang="ru-RU" sz="3200" dirty="0">
                <a:solidFill>
                  <a:prstClr val="black"/>
                </a:solidFill>
              </a:rPr>
              <a:t>этого изречения сравнительно прост. Так, подразумевается, что человек обязан разбираться в законодательстве. Даже если он ничего не знает, это вовсе не является причиной его невиновности. К примеру, человек может не знать, что курить в общественном месте запрещается. Но при этом, если его поймают, он все равно по полной программе должен отвечать за свои действия. 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3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r>
              <a:rPr lang="ru-RU" sz="4400" b="0" kern="0" dirty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Виды ответственности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340768"/>
            <a:ext cx="6400800" cy="5202912"/>
          </a:xfrm>
        </p:spPr>
        <p:txBody>
          <a:bodyPr/>
          <a:lstStyle/>
          <a:p>
            <a:pPr marL="342900" lvl="0" indent="-3429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Уголовная</a:t>
            </a:r>
          </a:p>
          <a:p>
            <a:pPr marL="342900" lvl="0" indent="-3429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endParaRPr lang="ru-RU" sz="4000" b="1" kern="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Административная </a:t>
            </a:r>
            <a:endParaRPr lang="ru-RU" sz="4000" b="1" kern="0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0" lvl="0" indent="0" fontAlgn="base">
              <a:spcAft>
                <a:spcPct val="0"/>
              </a:spcAft>
              <a:buClr>
                <a:srgbClr val="666633"/>
              </a:buClr>
              <a:buSzPct val="80000"/>
              <a:buNone/>
              <a:defRPr/>
            </a:pPr>
            <a:endParaRPr lang="ru-RU" sz="4000" b="1" kern="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Гражданско-правовая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743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5793824"/>
          </a:xfrm>
        </p:spPr>
        <p:txBody>
          <a:bodyPr>
            <a:normAutofit/>
          </a:bodyPr>
          <a:lstStyle/>
          <a:p>
            <a:r>
              <a:rPr lang="ru-RU" sz="2800" kern="0" dirty="0" smtClean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Уголовная ответственность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Наступает с </a:t>
            </a:r>
            <a:r>
              <a:rPr lang="ru-RU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16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лет (за все преступления)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С </a:t>
            </a:r>
            <a:r>
              <a:rPr lang="ru-RU" sz="28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14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 лет наступает уголовная ответственность за  убийство, умышленное причинение </a:t>
            </a: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вреда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здоровью, </a:t>
            </a:r>
            <a:r>
              <a:rPr lang="ru-RU" sz="28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хулиганство  </a:t>
            </a: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и вандализм.</a:t>
            </a:r>
          </a:p>
          <a:p>
            <a:pPr marL="45720" indent="0">
              <a:buNone/>
            </a:pPr>
            <a:r>
              <a:rPr lang="ru-RU" sz="2800" kern="0" dirty="0" smtClean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+mj-ea"/>
                <a:cs typeface="+mj-cs"/>
              </a:rPr>
              <a:t>Административная ответственность</a:t>
            </a:r>
          </a:p>
          <a:p>
            <a:pPr marL="342900" lvl="0" indent="-3429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800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Наступает с </a:t>
            </a:r>
            <a:r>
              <a:rPr lang="ru-RU" sz="2800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16лет.</a:t>
            </a:r>
            <a:r>
              <a:rPr lang="ru-RU" sz="3200" kern="0" dirty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endParaRPr lang="ru-RU" sz="3200" kern="0" dirty="0" smtClean="0">
              <a:solidFill>
                <a:srgbClr val="162A4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800" kern="0" dirty="0" smtClean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За </a:t>
            </a:r>
            <a:r>
              <a:rPr lang="ru-RU" sz="2800" kern="0" dirty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проступки подростков </a:t>
            </a:r>
            <a:r>
              <a:rPr lang="ru-RU" sz="2800" kern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могут   </a:t>
            </a:r>
            <a:r>
              <a:rPr lang="ru-RU" sz="2800" kern="0" smtClean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быть       </a:t>
            </a:r>
            <a:r>
              <a:rPr lang="ru-RU" sz="2800" kern="0" dirty="0">
                <a:solidFill>
                  <a:srgbClr val="162A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привлечены к административной ответственности их родители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337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6998"/>
            <a:ext cx="7128792" cy="6590353"/>
          </a:xfrm>
        </p:spPr>
        <p:txBody>
          <a:bodyPr>
            <a:normAutofit/>
          </a:bodyPr>
          <a:lstStyle/>
          <a:p>
            <a:pPr marL="342900" lvl="0" indent="-342900" fontAlgn="base">
              <a:spcAft>
                <a:spcPct val="0"/>
              </a:spcAft>
              <a:buClr>
                <a:srgbClr val="666633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Если подросток совершил </a:t>
            </a:r>
            <a:r>
              <a:rPr lang="ru-RU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преступление до </a:t>
            </a:r>
            <a:r>
              <a:rPr lang="ru-RU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достижения возраста, с которого наступает </a:t>
            </a:r>
            <a:r>
              <a:rPr lang="ru-RU" sz="40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ответственность, </a:t>
            </a:r>
            <a:r>
              <a:rPr lang="ru-RU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</a:rPr>
              <a:t>он может быть помещен в закрытую спецшколу на срок до трех лет или поставлен на учет в полиции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192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93784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solidFill>
                  <a:srgbClr val="000000"/>
                </a:solidFill>
                <a:latin typeface="Bookman Old Style"/>
                <a:ea typeface="Times New Roman"/>
                <a:cs typeface="Times New Roman"/>
              </a:rPr>
              <a:t>Конституция РФ устанавливает права граждан Российской Федерации собираться мирно, без оружия, проводить собрания, митинги, демонстрации, шествия и пикетирования. А Федеральный закон от 19 июня 2004 г. N 54-ФЗ «О собраниях, митингах, демонстрациях, шествиях и пикетированиях» направлен на обеспечение реализации установленного Конституцией РФ права на проведение и участие в публичных мероприятиях.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38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</TotalTime>
  <Words>628</Words>
  <Application>Microsoft Office PowerPoint</Application>
  <PresentationFormat>Экран (4:3)</PresentationFormat>
  <Paragraphs>40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Воздушный поток</vt:lpstr>
      <vt:lpstr>Тема Office</vt:lpstr>
      <vt:lpstr>1_Тема Office</vt:lpstr>
      <vt:lpstr>2_Тема Office</vt:lpstr>
      <vt:lpstr>3_Тема Office</vt:lpstr>
      <vt:lpstr>4_Тема Office</vt:lpstr>
      <vt:lpstr>Слайд 1</vt:lpstr>
      <vt:lpstr>Слайд 2</vt:lpstr>
      <vt:lpstr>Слайд 3</vt:lpstr>
      <vt:lpstr>Слайд 4</vt:lpstr>
      <vt:lpstr>Слайд 5</vt:lpstr>
      <vt:lpstr>Виды ответственности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«НЕСАНКЦИОНИРОВАННЫЙ МИТИНГ: ВСЕ ОБ  ОТВЕТСТВЕННОСТИ  за УЧАСТИЕ»</dc:title>
  <dc:creator>Admin</dc:creator>
  <cp:lastModifiedBy>Admin</cp:lastModifiedBy>
  <cp:revision>18</cp:revision>
  <dcterms:created xsi:type="dcterms:W3CDTF">2021-01-28T14:44:23Z</dcterms:created>
  <dcterms:modified xsi:type="dcterms:W3CDTF">2022-09-23T11:35:42Z</dcterms:modified>
</cp:coreProperties>
</file>