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  <p:sldMasterId id="2147483768" r:id="rId2"/>
  </p:sldMasterIdLst>
  <p:sldIdLst>
    <p:sldId id="256" r:id="rId3"/>
    <p:sldId id="261" r:id="rId4"/>
    <p:sldId id="273" r:id="rId5"/>
    <p:sldId id="259" r:id="rId6"/>
    <p:sldId id="264" r:id="rId7"/>
    <p:sldId id="262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4" r:id="rId17"/>
    <p:sldId id="282" r:id="rId18"/>
    <p:sldId id="285" r:id="rId19"/>
    <p:sldId id="283" r:id="rId20"/>
    <p:sldId id="287" r:id="rId21"/>
    <p:sldId id="288" r:id="rId22"/>
    <p:sldId id="289" r:id="rId23"/>
    <p:sldId id="290" r:id="rId24"/>
    <p:sldId id="291" r:id="rId25"/>
    <p:sldId id="293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51" autoAdjust="0"/>
    <p:restoredTop sz="94660"/>
  </p:normalViewPr>
  <p:slideViewPr>
    <p:cSldViewPr snapToGrid="0" showGuides="1">
      <p:cViewPr varScale="1">
        <p:scale>
          <a:sx n="103" d="100"/>
          <a:sy n="103" d="100"/>
        </p:scale>
        <p:origin x="-36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Oval 9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6440" y="2226503"/>
            <a:ext cx="5917679" cy="2550877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6440" y="4777380"/>
            <a:ext cx="5917679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7498080" y="1828800"/>
            <a:ext cx="990599" cy="22865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EAC55CB3-DFCD-442B-9165-8E0B9E8D4044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6236208" y="3264408"/>
            <a:ext cx="3859795" cy="228660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1" name="Rectangle 10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A7EA1A22-13D4-409F-BDDD-82FA3B429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5062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10204164">
              <a:off x="426788" y="456424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6" name="Rectangle 15"/>
            <p:cNvSpPr/>
            <p:nvPr/>
          </p:nvSpPr>
          <p:spPr>
            <a:xfrm>
              <a:off x="421503" y="402165"/>
              <a:ext cx="8327939" cy="3141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 rot="10800000">
              <a:off x="485023" y="2670079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0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1" y="4961454"/>
            <a:ext cx="642200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66441" y="685800"/>
            <a:ext cx="6422004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0" y="5528192"/>
            <a:ext cx="6422004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55CB3-DFCD-442B-9165-8E0B9E8D4044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A7EA1A22-13D4-409F-BDDD-82FA3B429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4263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21010068">
              <a:off x="6359946" y="2780895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9" name="Rectangle 8"/>
            <p:cNvSpPr/>
            <p:nvPr/>
          </p:nvSpPr>
          <p:spPr>
            <a:xfrm>
              <a:off x="485023" y="4343399"/>
              <a:ext cx="8182128" cy="21124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>
              <a:off x="485023" y="2854646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422005" cy="1692720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3488023"/>
            <a:ext cx="6422005" cy="2536857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55CB3-DFCD-442B-9165-8E0B9E8D4044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A7EA1A22-13D4-409F-BDDD-82FA3B429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88763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21010068">
              <a:off x="6359946" y="4309201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10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4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3" name="TextBox 22"/>
          <p:cNvSpPr txBox="1"/>
          <p:nvPr/>
        </p:nvSpPr>
        <p:spPr bwMode="gray">
          <a:xfrm>
            <a:off x="647430" y="651690"/>
            <a:ext cx="6015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 bwMode="gray">
          <a:xfrm>
            <a:off x="7069418" y="2900292"/>
            <a:ext cx="6190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8060" y="927099"/>
            <a:ext cx="6160385" cy="2882179"/>
          </a:xfrm>
        </p:spPr>
        <p:txBody>
          <a:bodyPr anchor="ctr"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387278" y="3809278"/>
            <a:ext cx="5646143" cy="333113"/>
          </a:xfrm>
        </p:spPr>
        <p:txBody>
          <a:bodyPr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5000816"/>
            <a:ext cx="6343673" cy="101061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55CB3-DFCD-442B-9165-8E0B9E8D4044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A7EA1A22-13D4-409F-BDDD-82FA3B429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72020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0" name="Rectangle 9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Oval 1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5"/>
            <p:cNvSpPr/>
            <p:nvPr/>
          </p:nvSpPr>
          <p:spPr bwMode="gray">
            <a:xfrm rot="21010068">
              <a:off x="6359946" y="431124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7"/>
            <p:cNvSpPr/>
            <p:nvPr/>
          </p:nvSpPr>
          <p:spPr bwMode="gray">
            <a:xfrm>
              <a:off x="485023" y="4381500"/>
              <a:ext cx="8182128" cy="2130508"/>
            </a:xfrm>
            <a:custGeom>
              <a:avLst/>
              <a:gdLst/>
              <a:ahLst/>
              <a:cxnLst/>
              <a:rect l="l" t="t" r="r" b="b"/>
              <a:pathLst>
                <a:path w="10000" h="9621">
                  <a:moveTo>
                    <a:pt x="0" y="0"/>
                  </a:moveTo>
                  <a:lnTo>
                    <a:pt x="0" y="2411"/>
                  </a:lnTo>
                  <a:lnTo>
                    <a:pt x="0" y="9586"/>
                  </a:lnTo>
                  <a:lnTo>
                    <a:pt x="0" y="9621"/>
                  </a:lnTo>
                  <a:lnTo>
                    <a:pt x="10000" y="9585"/>
                  </a:lnTo>
                  <a:cubicBezTo>
                    <a:pt x="9997" y="8144"/>
                    <a:pt x="10003" y="9571"/>
                    <a:pt x="10000" y="9586"/>
                  </a:cubicBezTo>
                  <a:cubicBezTo>
                    <a:pt x="9997" y="7194"/>
                    <a:pt x="9993" y="4803"/>
                    <a:pt x="9990" y="2411"/>
                  </a:cubicBezTo>
                  <a:lnTo>
                    <a:pt x="9990" y="0"/>
                  </a:lnTo>
                  <a:lnTo>
                    <a:pt x="9990" y="0"/>
                  </a:lnTo>
                  <a:lnTo>
                    <a:pt x="9534" y="253"/>
                  </a:lnTo>
                  <a:lnTo>
                    <a:pt x="9084" y="477"/>
                  </a:lnTo>
                  <a:lnTo>
                    <a:pt x="8628" y="669"/>
                  </a:lnTo>
                  <a:lnTo>
                    <a:pt x="8177" y="847"/>
                  </a:lnTo>
                  <a:lnTo>
                    <a:pt x="7726" y="984"/>
                  </a:lnTo>
                  <a:lnTo>
                    <a:pt x="7279" y="1087"/>
                  </a:lnTo>
                  <a:lnTo>
                    <a:pt x="6832" y="1176"/>
                  </a:lnTo>
                  <a:lnTo>
                    <a:pt x="6393" y="1236"/>
                  </a:lnTo>
                  <a:lnTo>
                    <a:pt x="5962" y="1279"/>
                  </a:lnTo>
                  <a:lnTo>
                    <a:pt x="5534" y="1294"/>
                  </a:lnTo>
                  <a:lnTo>
                    <a:pt x="5120" y="1294"/>
                  </a:lnTo>
                  <a:lnTo>
                    <a:pt x="4709" y="1294"/>
                  </a:lnTo>
                  <a:lnTo>
                    <a:pt x="4311" y="1266"/>
                  </a:lnTo>
                  <a:lnTo>
                    <a:pt x="3923" y="1221"/>
                  </a:lnTo>
                  <a:lnTo>
                    <a:pt x="3548" y="1161"/>
                  </a:lnTo>
                  <a:lnTo>
                    <a:pt x="3187" y="1101"/>
                  </a:lnTo>
                  <a:lnTo>
                    <a:pt x="2840" y="1026"/>
                  </a:lnTo>
                  <a:lnTo>
                    <a:pt x="2505" y="954"/>
                  </a:lnTo>
                  <a:lnTo>
                    <a:pt x="2192" y="865"/>
                  </a:lnTo>
                  <a:lnTo>
                    <a:pt x="1889" y="775"/>
                  </a:lnTo>
                  <a:lnTo>
                    <a:pt x="1346" y="579"/>
                  </a:lnTo>
                  <a:lnTo>
                    <a:pt x="882" y="400"/>
                  </a:lnTo>
                  <a:lnTo>
                    <a:pt x="511" y="253"/>
                  </a:lnTo>
                  <a:lnTo>
                    <a:pt x="234" y="11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7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2057400"/>
            <a:ext cx="6422005" cy="20955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1" y="5024908"/>
            <a:ext cx="6422004" cy="994891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55CB3-DFCD-442B-9165-8E0B9E8D4044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A7EA1A22-13D4-409F-BDDD-82FA3B429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25435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423593" cy="709864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0" y="2489200"/>
            <a:ext cx="2313432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5"/>
          </p:nvPr>
        </p:nvSpPr>
        <p:spPr>
          <a:xfrm>
            <a:off x="866440" y="3147164"/>
            <a:ext cx="2313432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05614" y="2489200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08471" y="3147164"/>
            <a:ext cx="2318918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58642" y="2489200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60935" y="3147164"/>
            <a:ext cx="2316625" cy="2888366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294530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55CB3-DFCD-442B-9165-8E0B9E8D4044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A7EA1A22-13D4-409F-BDDD-82FA3B429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41811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927100"/>
            <a:ext cx="6345260" cy="709864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440" y="4179596"/>
            <a:ext cx="2313432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9055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8"/>
          </p:nvPr>
        </p:nvSpPr>
        <p:spPr>
          <a:xfrm>
            <a:off x="866439" y="4837558"/>
            <a:ext cx="2313432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11125" y="4179595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8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553189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11125" y="4848208"/>
            <a:ext cx="2318918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58642" y="4179596"/>
            <a:ext cx="2318918" cy="657962"/>
          </a:xfrm>
        </p:spPr>
        <p:txBody>
          <a:bodyPr anchor="b">
            <a:noAutofit/>
          </a:bodyPr>
          <a:lstStyle>
            <a:lvl1pPr marL="0" indent="0">
              <a:buNone/>
              <a:defRPr sz="20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9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6108641" y="2489200"/>
            <a:ext cx="2015144" cy="1447342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58642" y="4837558"/>
            <a:ext cx="2318918" cy="1187321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40" name="Straight Connector 39"/>
          <p:cNvCxnSpPr/>
          <p:nvPr/>
        </p:nvCxnSpPr>
        <p:spPr>
          <a:xfrm>
            <a:off x="3290019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5849521" y="2489201"/>
            <a:ext cx="0" cy="354632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55CB3-DFCD-442B-9165-8E0B9E8D4044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A7EA1A22-13D4-409F-BDDD-82FA3B429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46251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21301" y="6387910"/>
            <a:ext cx="990599" cy="228659"/>
          </a:xfrm>
        </p:spPr>
        <p:txBody>
          <a:bodyPr/>
          <a:lstStyle/>
          <a:p>
            <a:fld id="{EAC55CB3-DFCD-442B-9165-8E0B9E8D4044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16133" y="6387910"/>
            <a:ext cx="3859795" cy="228660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A7EA1A22-13D4-409F-BDDD-82FA3B429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1961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9120420" cy="6860798"/>
            <a:chOff x="-1588" y="0"/>
            <a:chExt cx="9120420" cy="6860798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Oval 1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/>
            <p:cNvSpPr/>
            <p:nvPr/>
          </p:nvSpPr>
          <p:spPr bwMode="gray">
            <a:xfrm rot="4966650">
              <a:off x="4673046" y="5107506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</p:grpSp>
      <p:sp>
        <p:nvSpPr>
          <p:cNvPr id="17" name="Rectangle 16"/>
          <p:cNvSpPr/>
          <p:nvPr/>
        </p:nvSpPr>
        <p:spPr>
          <a:xfrm>
            <a:off x="414867" y="402165"/>
            <a:ext cx="4610565" cy="60536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Freeform 9"/>
          <p:cNvSpPr/>
          <p:nvPr/>
        </p:nvSpPr>
        <p:spPr bwMode="gray">
          <a:xfrm rot="5400000">
            <a:off x="1299309" y="1765596"/>
            <a:ext cx="5995993" cy="3326809"/>
          </a:xfrm>
          <a:custGeom>
            <a:avLst/>
            <a:gdLst/>
            <a:ahLst/>
            <a:cxnLst/>
            <a:rect l="0" t="0" r="r" b="b"/>
            <a:pathLst>
              <a:path w="4960" h="2752">
                <a:moveTo>
                  <a:pt x="0" y="0"/>
                </a:moveTo>
                <a:lnTo>
                  <a:pt x="0" y="324"/>
                </a:lnTo>
                <a:lnTo>
                  <a:pt x="0" y="1992"/>
                </a:lnTo>
                <a:lnTo>
                  <a:pt x="0" y="2752"/>
                </a:lnTo>
                <a:lnTo>
                  <a:pt x="4960" y="2752"/>
                </a:lnTo>
                <a:lnTo>
                  <a:pt x="4960" y="1992"/>
                </a:lnTo>
                <a:lnTo>
                  <a:pt x="4960" y="324"/>
                </a:lnTo>
                <a:lnTo>
                  <a:pt x="4960" y="0"/>
                </a:lnTo>
                <a:lnTo>
                  <a:pt x="4960" y="0"/>
                </a:lnTo>
                <a:lnTo>
                  <a:pt x="4734" y="34"/>
                </a:lnTo>
                <a:lnTo>
                  <a:pt x="4510" y="64"/>
                </a:lnTo>
                <a:lnTo>
                  <a:pt x="4284" y="90"/>
                </a:lnTo>
                <a:lnTo>
                  <a:pt x="4060" y="114"/>
                </a:lnTo>
                <a:lnTo>
                  <a:pt x="3836" y="132"/>
                </a:lnTo>
                <a:lnTo>
                  <a:pt x="3614" y="146"/>
                </a:lnTo>
                <a:lnTo>
                  <a:pt x="3392" y="158"/>
                </a:lnTo>
                <a:lnTo>
                  <a:pt x="3174" y="166"/>
                </a:lnTo>
                <a:lnTo>
                  <a:pt x="2960" y="172"/>
                </a:lnTo>
                <a:lnTo>
                  <a:pt x="2748" y="174"/>
                </a:lnTo>
                <a:lnTo>
                  <a:pt x="2542" y="174"/>
                </a:lnTo>
                <a:lnTo>
                  <a:pt x="2338" y="174"/>
                </a:lnTo>
                <a:lnTo>
                  <a:pt x="2140" y="170"/>
                </a:lnTo>
                <a:lnTo>
                  <a:pt x="1948" y="164"/>
                </a:lnTo>
                <a:lnTo>
                  <a:pt x="1762" y="156"/>
                </a:lnTo>
                <a:lnTo>
                  <a:pt x="1582" y="148"/>
                </a:lnTo>
                <a:lnTo>
                  <a:pt x="1410" y="138"/>
                </a:lnTo>
                <a:lnTo>
                  <a:pt x="1244" y="128"/>
                </a:lnTo>
                <a:lnTo>
                  <a:pt x="1088" y="116"/>
                </a:lnTo>
                <a:lnTo>
                  <a:pt x="938" y="104"/>
                </a:lnTo>
                <a:lnTo>
                  <a:pt x="668" y="78"/>
                </a:lnTo>
                <a:lnTo>
                  <a:pt x="438" y="54"/>
                </a:lnTo>
                <a:lnTo>
                  <a:pt x="254" y="34"/>
                </a:lnTo>
                <a:lnTo>
                  <a:pt x="116" y="16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sp>
        <p:nvSpPr>
          <p:cNvPr id="18" name="Freeform 5"/>
          <p:cNvSpPr>
            <a:spLocks noEditPoints="1"/>
          </p:cNvSpPr>
          <p:nvPr/>
        </p:nvSpPr>
        <p:spPr bwMode="gray">
          <a:xfrm>
            <a:off x="0" y="0"/>
            <a:ext cx="9144000" cy="6858000"/>
          </a:xfrm>
          <a:custGeom>
            <a:avLst/>
            <a:gdLst/>
            <a:ahLst/>
            <a:cxnLst/>
            <a:rect l="0" t="0" r="r" b="b"/>
            <a:pathLst>
              <a:path w="5760" h="4320">
                <a:moveTo>
                  <a:pt x="0" y="0"/>
                </a:moveTo>
                <a:lnTo>
                  <a:pt x="0" y="4320"/>
                </a:lnTo>
                <a:lnTo>
                  <a:pt x="5760" y="4320"/>
                </a:lnTo>
                <a:lnTo>
                  <a:pt x="5760" y="0"/>
                </a:lnTo>
                <a:lnTo>
                  <a:pt x="0" y="0"/>
                </a:lnTo>
                <a:close/>
                <a:moveTo>
                  <a:pt x="5444" y="4004"/>
                </a:moveTo>
                <a:lnTo>
                  <a:pt x="324" y="4004"/>
                </a:lnTo>
                <a:lnTo>
                  <a:pt x="324" y="324"/>
                </a:lnTo>
                <a:lnTo>
                  <a:pt x="5444" y="324"/>
                </a:lnTo>
                <a:lnTo>
                  <a:pt x="5444" y="400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74928" y="1447799"/>
            <a:ext cx="1113516" cy="4572001"/>
          </a:xfrm>
        </p:spPr>
        <p:txBody>
          <a:bodyPr vert="eaVert" anchor="ctr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66738" y="1447799"/>
            <a:ext cx="4416936" cy="45720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55CB3-DFCD-442B-9165-8E0B9E8D4044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8546" y="6365498"/>
            <a:ext cx="3859795" cy="228660"/>
          </a:xfrm>
        </p:spPr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A7EA1A22-13D4-409F-BDDD-82FA3B429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90980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EDB9-E109-4462-B2CC-AE2061F97381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D8EC-32CB-428B-8EA0-A6219D5F1B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80853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EDB9-E109-4462-B2CC-AE2061F97381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D8EC-32CB-428B-8EA0-A6219D5F1B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3876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5970" y="927098"/>
            <a:ext cx="6343672" cy="70986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55CB3-DFCD-442B-9165-8E0B9E8D4044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A7EA1A22-13D4-409F-BDDD-82FA3B429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02766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EDB9-E109-4462-B2CC-AE2061F97381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D8EC-32CB-428B-8EA0-A6219D5F1B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32515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EDB9-E109-4462-B2CC-AE2061F97381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D8EC-32CB-428B-8EA0-A6219D5F1B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10021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EDB9-E109-4462-B2CC-AE2061F97381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D8EC-32CB-428B-8EA0-A6219D5F1B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03627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EDB9-E109-4462-B2CC-AE2061F97381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D8EC-32CB-428B-8EA0-A6219D5F1B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96537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EDB9-E109-4462-B2CC-AE2061F97381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D8EC-32CB-428B-8EA0-A6219D5F1B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57654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EDB9-E109-4462-B2CC-AE2061F97381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D8EC-32CB-428B-8EA0-A6219D5F1B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62308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EDB9-E109-4462-B2CC-AE2061F97381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D8EC-32CB-428B-8EA0-A6219D5F1B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35709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EDB9-E109-4462-B2CC-AE2061F97381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D8EC-32CB-428B-8EA0-A6219D5F1B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29096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BEEDB9-E109-4462-B2CC-AE2061F97381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DD8EC-32CB-428B-8EA0-A6219D5F1B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675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 bwMode="gray">
            <a:xfrm rot="16200000">
              <a:off x="3105027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/>
            <p:nvPr/>
          </p:nvSpPr>
          <p:spPr bwMode="gray">
            <a:xfrm rot="15687606">
              <a:off x="3320102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7534" y="2257588"/>
            <a:ext cx="3090672" cy="3020344"/>
          </a:xfrm>
        </p:spPr>
        <p:txBody>
          <a:bodyPr anchor="ctr"/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19261" y="2257588"/>
            <a:ext cx="3082516" cy="302034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55CB3-DFCD-442B-9165-8E0B9E8D4044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Rectangle 7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A7EA1A22-13D4-409F-BDDD-82FA3B429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778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66440" y="2489200"/>
            <a:ext cx="3636980" cy="3530603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581" y="2489203"/>
            <a:ext cx="3636980" cy="35306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55CB3-DFCD-442B-9165-8E0B9E8D4044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A7EA1A22-13D4-409F-BDDD-82FA3B429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395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9918" y="2489200"/>
            <a:ext cx="3633502" cy="75929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66440" y="3248490"/>
            <a:ext cx="3636980" cy="277131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0581" y="2489200"/>
            <a:ext cx="3636979" cy="75663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0581" y="3245835"/>
            <a:ext cx="3636980" cy="277396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55CB3-DFCD-442B-9165-8E0B9E8D4044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A7EA1A22-13D4-409F-BDDD-82FA3B429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7784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55CB3-DFCD-442B-9165-8E0B9E8D4044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/>
            </a:lvl1pPr>
          </a:lstStyle>
          <a:p>
            <a:fld id="{A7EA1A22-13D4-409F-BDDD-82FA3B429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3674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55CB3-DFCD-442B-9165-8E0B9E8D4044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A7EA1A22-13D4-409F-BDDD-82FA3B429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5083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 bwMode="gray">
            <a:xfrm rot="16200000">
              <a:off x="2548536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2" name="Freeform 5"/>
            <p:cNvSpPr/>
            <p:nvPr/>
          </p:nvSpPr>
          <p:spPr bwMode="gray">
            <a:xfrm rot="15687606">
              <a:off x="2769747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1447800"/>
            <a:ext cx="2712590" cy="1495588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8927" y="1447800"/>
            <a:ext cx="3632850" cy="45720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866441" y="3086845"/>
            <a:ext cx="2712589" cy="2933701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55CB3-DFCD-442B-9165-8E0B9E8D4044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A7EA1A22-13D4-409F-BDDD-82FA3B429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6594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>
            <a:xfrm>
              <a:off x="5283673" y="402165"/>
              <a:ext cx="3465769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 bwMode="gray">
            <a:xfrm rot="16200000">
              <a:off x="2852610" y="1765596"/>
              <a:ext cx="5995993" cy="3326809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24" name="Freeform 5"/>
            <p:cNvSpPr/>
            <p:nvPr/>
          </p:nvSpPr>
          <p:spPr bwMode="gray">
            <a:xfrm rot="15687606">
              <a:off x="3074559" y="145837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440" y="1381390"/>
            <a:ext cx="2987089" cy="157480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722909" y="1320800"/>
            <a:ext cx="2791102" cy="42164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440" y="3086100"/>
            <a:ext cx="2987089" cy="24511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C55CB3-DFCD-442B-9165-8E0B9E8D4044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Rectangle 9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678616" y="295730"/>
            <a:ext cx="791308" cy="767687"/>
          </a:xfrm>
          <a:prstGeom prst="rect">
            <a:avLst/>
          </a:prstGeom>
        </p:spPr>
        <p:txBody>
          <a:bodyPr/>
          <a:lstStyle>
            <a:lvl1pPr algn="ctr">
              <a:defRPr sz="2800"/>
            </a:lvl1pPr>
          </a:lstStyle>
          <a:p>
            <a:fld id="{A7EA1A22-13D4-409F-BDDD-82FA3B429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95021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1588" y="0"/>
            <a:ext cx="9145588" cy="6860798"/>
            <a:chOff x="-1588" y="0"/>
            <a:chExt cx="9145588" cy="6860798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9118832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rcRect/>
              <a:stretch>
                <a:fillRect l="-16713" r="-16989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629943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5689832" y="0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6299432" y="5870198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-1588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Freeform 5"/>
            <p:cNvSpPr/>
            <p:nvPr/>
          </p:nvSpPr>
          <p:spPr bwMode="gray">
            <a:xfrm rot="21010068">
              <a:off x="6359946" y="1790293"/>
              <a:ext cx="2377690" cy="317748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25" name="Freeform 24"/>
            <p:cNvSpPr/>
            <p:nvPr/>
          </p:nvSpPr>
          <p:spPr bwMode="gray">
            <a:xfrm>
              <a:off x="485023" y="1856450"/>
              <a:ext cx="8173954" cy="4535226"/>
            </a:xfrm>
            <a:custGeom>
              <a:avLst/>
              <a:gdLst/>
              <a:ahLst/>
              <a:cxnLst/>
              <a:rect l="0" t="0" r="r" b="b"/>
              <a:pathLst>
                <a:path w="4960" h="2752">
                  <a:moveTo>
                    <a:pt x="0" y="0"/>
                  </a:moveTo>
                  <a:lnTo>
                    <a:pt x="0" y="324"/>
                  </a:lnTo>
                  <a:lnTo>
                    <a:pt x="0" y="1992"/>
                  </a:lnTo>
                  <a:lnTo>
                    <a:pt x="0" y="2752"/>
                  </a:lnTo>
                  <a:lnTo>
                    <a:pt x="4960" y="2752"/>
                  </a:lnTo>
                  <a:lnTo>
                    <a:pt x="4960" y="1992"/>
                  </a:lnTo>
                  <a:lnTo>
                    <a:pt x="4960" y="324"/>
                  </a:lnTo>
                  <a:lnTo>
                    <a:pt x="4960" y="0"/>
                  </a:lnTo>
                  <a:lnTo>
                    <a:pt x="4960" y="0"/>
                  </a:lnTo>
                  <a:lnTo>
                    <a:pt x="4734" y="34"/>
                  </a:lnTo>
                  <a:lnTo>
                    <a:pt x="4510" y="64"/>
                  </a:lnTo>
                  <a:lnTo>
                    <a:pt x="4284" y="90"/>
                  </a:lnTo>
                  <a:lnTo>
                    <a:pt x="4060" y="114"/>
                  </a:lnTo>
                  <a:lnTo>
                    <a:pt x="3836" y="132"/>
                  </a:lnTo>
                  <a:lnTo>
                    <a:pt x="3614" y="146"/>
                  </a:lnTo>
                  <a:lnTo>
                    <a:pt x="3392" y="158"/>
                  </a:lnTo>
                  <a:lnTo>
                    <a:pt x="3174" y="166"/>
                  </a:lnTo>
                  <a:lnTo>
                    <a:pt x="2960" y="172"/>
                  </a:lnTo>
                  <a:lnTo>
                    <a:pt x="2748" y="174"/>
                  </a:lnTo>
                  <a:lnTo>
                    <a:pt x="2542" y="174"/>
                  </a:lnTo>
                  <a:lnTo>
                    <a:pt x="2338" y="174"/>
                  </a:lnTo>
                  <a:lnTo>
                    <a:pt x="2140" y="170"/>
                  </a:lnTo>
                  <a:lnTo>
                    <a:pt x="1948" y="164"/>
                  </a:lnTo>
                  <a:lnTo>
                    <a:pt x="1762" y="156"/>
                  </a:lnTo>
                  <a:lnTo>
                    <a:pt x="1582" y="148"/>
                  </a:lnTo>
                  <a:lnTo>
                    <a:pt x="1410" y="138"/>
                  </a:lnTo>
                  <a:lnTo>
                    <a:pt x="1244" y="128"/>
                  </a:lnTo>
                  <a:lnTo>
                    <a:pt x="1088" y="116"/>
                  </a:lnTo>
                  <a:lnTo>
                    <a:pt x="938" y="104"/>
                  </a:lnTo>
                  <a:lnTo>
                    <a:pt x="668" y="78"/>
                  </a:lnTo>
                  <a:lnTo>
                    <a:pt x="438" y="54"/>
                  </a:lnTo>
                  <a:lnTo>
                    <a:pt x="254" y="34"/>
                  </a:lnTo>
                  <a:lnTo>
                    <a:pt x="116" y="1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0"/>
              <a:ext cx="9144000" cy="6858000"/>
            </a:xfrm>
            <a:custGeom>
              <a:avLst/>
              <a:gdLst/>
              <a:ahLst/>
              <a:cxnLst/>
              <a:rect l="0" t="0" r="r" b="b"/>
              <a:pathLst>
                <a:path w="5760" h="4320">
                  <a:moveTo>
                    <a:pt x="0" y="0"/>
                  </a:moveTo>
                  <a:lnTo>
                    <a:pt x="0" y="4320"/>
                  </a:lnTo>
                  <a:lnTo>
                    <a:pt x="5760" y="4320"/>
                  </a:lnTo>
                  <a:lnTo>
                    <a:pt x="5760" y="0"/>
                  </a:lnTo>
                  <a:lnTo>
                    <a:pt x="0" y="0"/>
                  </a:lnTo>
                  <a:close/>
                  <a:moveTo>
                    <a:pt x="5444" y="4004"/>
                  </a:moveTo>
                  <a:lnTo>
                    <a:pt x="324" y="4004"/>
                  </a:lnTo>
                  <a:lnTo>
                    <a:pt x="324" y="324"/>
                  </a:lnTo>
                  <a:lnTo>
                    <a:pt x="5444" y="324"/>
                  </a:lnTo>
                  <a:lnTo>
                    <a:pt x="5444" y="40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866440" y="927099"/>
            <a:ext cx="6345260" cy="709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4382" y="2489200"/>
            <a:ext cx="6345260" cy="353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74443" y="6365498"/>
            <a:ext cx="990599" cy="2286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 b="1" i="0">
                <a:solidFill>
                  <a:schemeClr val="accent1"/>
                </a:solidFill>
              </a:defRPr>
            </a:lvl1pPr>
          </a:lstStyle>
          <a:p>
            <a:fld id="{EAC55CB3-DFCD-442B-9165-8E0B9E8D4044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90843" y="6365497"/>
            <a:ext cx="3859795" cy="2286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 b="1" i="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26" name="Rectangle 25"/>
          <p:cNvSpPr/>
          <p:nvPr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7678616" y="295730"/>
            <a:ext cx="791308" cy="767687"/>
          </a:xfrm>
          <a:prstGeom prst="rect">
            <a:avLst/>
          </a:prstGeom>
        </p:spPr>
        <p:txBody>
          <a:bodyPr anchor="b"/>
          <a:lstStyle>
            <a:lvl1pPr algn="ctr">
              <a:defRPr sz="2800">
                <a:solidFill>
                  <a:schemeClr val="bg1"/>
                </a:solidFill>
              </a:defRPr>
            </a:lvl1pPr>
          </a:lstStyle>
          <a:p>
            <a:fld id="{A7EA1A22-13D4-409F-BDDD-82FA3B42995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9697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  <p:sldLayoutId id="2147483765" r:id="rId15"/>
    <p:sldLayoutId id="2147483766" r:id="rId16"/>
    <p:sldLayoutId id="214748376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b="0" i="0" kern="120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83464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3444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0876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0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5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4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BEEDB9-E109-4462-B2CC-AE2061F97381}" type="datetimeFigureOut">
              <a:rPr lang="ru-RU" smtClean="0"/>
              <a:t>01.04.2025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FDD8EC-32CB-428B-8EA0-A6219D5F1BC6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8"/>
          <p:cNvSpPr/>
          <p:nvPr userDrawn="1"/>
        </p:nvSpPr>
        <p:spPr>
          <a:xfrm>
            <a:off x="7745644" y="0"/>
            <a:ext cx="685800" cy="109945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49152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4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8.jpeg"/><Relationship Id="rId4" Type="http://schemas.openxmlformats.org/officeDocument/2006/relationships/image" Target="../media/image5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2.jpeg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80168" y="1884218"/>
            <a:ext cx="6333431" cy="3687271"/>
          </a:xfrm>
        </p:spPr>
        <p:txBody>
          <a:bodyPr/>
          <a:lstStyle/>
          <a:p>
            <a:pPr algn="ctr"/>
            <a:r>
              <a:rPr lang="ru-RU" sz="1200" b="1" dirty="0" smtClean="0"/>
              <a:t/>
            </a:r>
            <a:br>
              <a:rPr lang="ru-RU" sz="1200" b="1" dirty="0" smtClean="0"/>
            </a:br>
            <a:r>
              <a:rPr lang="ru-RU" sz="1200" b="1" dirty="0" smtClean="0"/>
              <a:t/>
            </a:r>
            <a:br>
              <a:rPr lang="ru-RU" sz="1200" b="1" dirty="0" smtClean="0"/>
            </a:br>
            <a:r>
              <a:rPr lang="ru-RU" sz="1200" b="1" dirty="0" smtClean="0"/>
              <a:t/>
            </a:r>
            <a:br>
              <a:rPr lang="ru-RU" sz="1200" b="1" dirty="0" smtClean="0"/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бюджетное профессиональное образовательное учреждение Ростовской области</a:t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«Ростовский индустриально-полиграфический техникум»</a:t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Материально-техническое обеспечение кабинетов, лабораторий для реализации образовательной программы среднего профессионального образования – программы подготовки квалифицированных рабочих, служащих по профессии          38.01.02 Продавец </a:t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51" b="89518" l="6667" r="90000">
                        <a14:backgroundMark x1="46410" y1="39832" x2="46410" y2="39832"/>
                      </a14:backgroundRemoval>
                    </a14:imgEffect>
                  </a14:imgLayer>
                </a14:imgProps>
              </a:ext>
            </a:extLst>
          </a:blip>
          <a:srcRect b="35614"/>
          <a:stretch/>
        </p:blipFill>
        <p:spPr bwMode="auto">
          <a:xfrm>
            <a:off x="4811782" y="700504"/>
            <a:ext cx="3538005" cy="1514411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2963718" y="5340657"/>
            <a:ext cx="228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457200">
              <a:spcBef>
                <a:spcPct val="0"/>
              </a:spcBef>
            </a:pPr>
            <a:r>
              <a:rPr lang="ru-RU" sz="1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 Ростов-на-Дону</a:t>
            </a:r>
            <a:br>
              <a:rPr lang="ru-RU" sz="1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2025г.</a:t>
            </a:r>
          </a:p>
        </p:txBody>
      </p:sp>
    </p:spTree>
    <p:extLst>
      <p:ext uri="{BB962C8B-B14F-4D97-AF65-F5344CB8AC3E}">
        <p14:creationId xmlns:p14="http://schemas.microsoft.com/office/powerpoint/2010/main" val="1511032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001857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иностранного языка в профессиональной деятельности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 descr="C:\Users\User\AppData\Local\Temp\Rar$DIa5632.12705\AKU_9817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7" y="3593970"/>
            <a:ext cx="4130040" cy="26590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C:\Users\User\AppData\Local\Temp\Rar$DIa5632.35016\AKU_981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256" y="1326991"/>
            <a:ext cx="3696276" cy="26292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732" y="4156364"/>
            <a:ext cx="4876800" cy="25430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49" b="50000"/>
          <a:stretch/>
        </p:blipFill>
        <p:spPr>
          <a:xfrm>
            <a:off x="736311" y="1326991"/>
            <a:ext cx="3650961" cy="19057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46404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06292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безопасности жизнедеятельности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 descr="C:\Users\User\AppData\Local\Temp\Rar$DIa5632.33524\AKU_9821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65" b="16003"/>
          <a:stretch/>
        </p:blipFill>
        <p:spPr bwMode="auto">
          <a:xfrm>
            <a:off x="3969905" y="1006764"/>
            <a:ext cx="4702694" cy="24106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Users\User\AppData\Local\Temp\Rar$DIa5632.4802\AKU_982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905" y="3925453"/>
            <a:ext cx="4675332" cy="27395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009" b="42833"/>
          <a:stretch/>
        </p:blipFill>
        <p:spPr>
          <a:xfrm>
            <a:off x="573376" y="923636"/>
            <a:ext cx="2308370" cy="20189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3" b="18725"/>
          <a:stretch/>
        </p:blipFill>
        <p:spPr>
          <a:xfrm>
            <a:off x="857972" y="3118194"/>
            <a:ext cx="2547585" cy="35467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8333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6935932" cy="798656"/>
          </a:xfrm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Кабинет информационных технологий в профессиональной </a:t>
            </a:r>
            <a:r>
              <a:rPr lang="ru-RU" sz="16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деятельности;</a:t>
            </a:r>
            <a:br>
              <a:rPr lang="ru-RU" sz="16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Кабинет </a:t>
            </a:r>
            <a:r>
              <a:rPr lang="ru-RU" sz="1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для самостоятельной работы</a:t>
            </a:r>
            <a:br>
              <a:rPr lang="ru-RU" sz="16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56" r="12264" b="51742"/>
          <a:stretch/>
        </p:blipFill>
        <p:spPr>
          <a:xfrm>
            <a:off x="217059" y="997526"/>
            <a:ext cx="2627741" cy="2305637"/>
          </a:xfr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2217" y="912667"/>
            <a:ext cx="4779817" cy="26886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195" y="3694542"/>
            <a:ext cx="2362969" cy="30324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9"/>
          <a:stretch/>
        </p:blipFill>
        <p:spPr>
          <a:xfrm>
            <a:off x="223261" y="3301999"/>
            <a:ext cx="2161308" cy="34249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1960" y="4025172"/>
            <a:ext cx="3542658" cy="23711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3017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001856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основ финансовой грамотности;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основ деловой культуры и психологии общения;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основ бухгалтерского учета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0" t="14294" r="15660" b="56413"/>
          <a:stretch/>
        </p:blipFill>
        <p:spPr>
          <a:xfrm>
            <a:off x="237738" y="1302327"/>
            <a:ext cx="2717898" cy="23010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035" y="1313872"/>
            <a:ext cx="5237019" cy="25717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909" y="4042640"/>
            <a:ext cx="4403692" cy="24770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489" y="4104985"/>
            <a:ext cx="4182020" cy="23523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8033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020330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профессиональной адаптации выпускника;</a:t>
            </a:r>
            <a:b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для самостоятельной работы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958" y="1302328"/>
            <a:ext cx="5971821" cy="33591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497" r="4911"/>
          <a:stretch/>
        </p:blipFill>
        <p:spPr>
          <a:xfrm>
            <a:off x="5007892" y="4772313"/>
            <a:ext cx="4068887" cy="19858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02" r="12727" b="9820"/>
          <a:stretch/>
        </p:blipFill>
        <p:spPr>
          <a:xfrm>
            <a:off x="0" y="4171949"/>
            <a:ext cx="4672260" cy="20995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4" t="35097" r="16415" b="32281"/>
          <a:stretch/>
        </p:blipFill>
        <p:spPr>
          <a:xfrm>
            <a:off x="267855" y="1542473"/>
            <a:ext cx="2650336" cy="20781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52414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54" t="4530" r="40566" b="74880"/>
          <a:stretch/>
        </p:blipFill>
        <p:spPr>
          <a:xfrm>
            <a:off x="480290" y="1782617"/>
            <a:ext cx="2530765" cy="19029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организации и технологии розничной торговли;</a:t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санитарии и гигиены на предприятиях торговли;</a:t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продажи продовольственных и непродовольственных товаров;</a:t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работы на контрольно-кассовой технике и расчетов с покупателями;</a:t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аборатория торгово-технологического оборудования;</a:t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Лаборатория «Учебный магазин»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254" y="2697018"/>
            <a:ext cx="6613746" cy="40918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29928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1" t="22626" r="19831" b="3839"/>
          <a:stretch/>
        </p:blipFill>
        <p:spPr>
          <a:xfrm>
            <a:off x="6169891" y="1274617"/>
            <a:ext cx="2798618" cy="50430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5" b="23138"/>
          <a:stretch/>
        </p:blipFill>
        <p:spPr>
          <a:xfrm>
            <a:off x="1016000" y="3796144"/>
            <a:ext cx="4239491" cy="2826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53" y="267854"/>
            <a:ext cx="5681389" cy="3334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4602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" t="8619" r="19592" b="5589"/>
          <a:stretch/>
        </p:blipFill>
        <p:spPr>
          <a:xfrm>
            <a:off x="6714838" y="1948873"/>
            <a:ext cx="2294852" cy="4470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76" y="155864"/>
            <a:ext cx="3813592" cy="21451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24"/>
          <a:stretch/>
        </p:blipFill>
        <p:spPr>
          <a:xfrm>
            <a:off x="202176" y="2580928"/>
            <a:ext cx="5975925" cy="37736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2930" y="184440"/>
            <a:ext cx="2856088" cy="18305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7730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организации и технологии розничной торговли;</a:t>
            </a:r>
            <a:b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санитарии и гигиены на предприятиях торговли;</a:t>
            </a:r>
            <a:b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продажи продовольственных и непродовольственных товаров;</a:t>
            </a:r>
            <a:b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работы на контрольно-кассовой технике и расчетов с покупателями;</a:t>
            </a:r>
            <a:b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Лаборатория торгово-технологического оборудования;</a:t>
            </a:r>
            <a:b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Лаборатория «Учебный магазин»</a:t>
            </a:r>
            <a:endParaRPr lang="ru-RU" sz="16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55" t="12419" r="23963" b="51976"/>
          <a:stretch/>
        </p:blipFill>
        <p:spPr>
          <a:xfrm>
            <a:off x="588270" y="1735294"/>
            <a:ext cx="1914787" cy="15851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255" y="1874982"/>
            <a:ext cx="6326910" cy="48167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70362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организации и технологии розничной торговли;</a:t>
            </a:r>
            <a:b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санитарии и гигиены на предприятиях торговли;</a:t>
            </a:r>
            <a:b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продажи продовольственных и непродовольственных товаров;</a:t>
            </a:r>
            <a:b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работы на контрольно-кассовой технике и расчетов с покупателями;</a:t>
            </a:r>
            <a:b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Лаборатория торгово-технологического оборудования;</a:t>
            </a:r>
            <a:b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Лаборатория «Учебный магазин»</a:t>
            </a:r>
            <a:endParaRPr lang="ru-RU" sz="16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10" y="1974849"/>
            <a:ext cx="8445116" cy="4241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9367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79" y="1271796"/>
            <a:ext cx="3796148" cy="34431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860751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Вход на территорию техникума, прилегающая 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территория, входная группа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7" t="26599" r="59127" b="23048"/>
          <a:stretch/>
        </p:blipFill>
        <p:spPr>
          <a:xfrm>
            <a:off x="4756728" y="1271796"/>
            <a:ext cx="3940453" cy="43569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87"/>
          <a:stretch/>
        </p:blipFill>
        <p:spPr>
          <a:xfrm>
            <a:off x="714348" y="4871400"/>
            <a:ext cx="3272610" cy="18141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4540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организации и технологии розничной торговли;</a:t>
            </a:r>
            <a:b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санитарии и гигиены на предприятиях торговли;</a:t>
            </a:r>
            <a:b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продажи продовольственных и непродовольственных товаров;</a:t>
            </a:r>
            <a:b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работы на контрольно-кассовой технике и расчетов с покупателями;</a:t>
            </a:r>
            <a:b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Лаборатория торгово-технологического оборудования;</a:t>
            </a:r>
            <a:b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Лаборатория «Учебный магазин»</a:t>
            </a:r>
            <a:endParaRPr lang="ru-RU" sz="1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08" y="1911927"/>
            <a:ext cx="8111579" cy="45627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6143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организации и технологии розничной торговли;</a:t>
            </a:r>
            <a:b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санитарии и гигиены на предприятиях торговли;</a:t>
            </a:r>
            <a:b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продажи продовольственных и непродовольственных товаров;</a:t>
            </a:r>
            <a:b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работы на контрольно-кассовой технике и расчетов с покупателями;</a:t>
            </a:r>
            <a:b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Лаборатория торгово-технологического оборудования;</a:t>
            </a:r>
            <a:b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Лаборатория «Учебный магазин»</a:t>
            </a:r>
            <a:endParaRPr lang="ru-RU"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882486"/>
            <a:ext cx="8163920" cy="45922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62603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организации и технологии розничной торговли;</a:t>
            </a:r>
            <a:b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санитарии и гигиены на предприятиях торговли;</a:t>
            </a:r>
            <a:b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продажи продовольственных и непродовольственных товаров;</a:t>
            </a:r>
            <a:b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работы на контрольно-кассовой технике и расчетов с покупателями;</a:t>
            </a:r>
            <a:b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Лаборатория торгово-технологического оборудования;</a:t>
            </a:r>
            <a:b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Лаборатория «Учебный магазин»</a:t>
            </a:r>
            <a:endParaRPr lang="ru-RU" sz="16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74" b="3703"/>
          <a:stretch/>
        </p:blipFill>
        <p:spPr>
          <a:xfrm>
            <a:off x="507401" y="1921163"/>
            <a:ext cx="3192745" cy="44796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0" t="20206" b="1964"/>
          <a:stretch/>
        </p:blipFill>
        <p:spPr>
          <a:xfrm>
            <a:off x="4433454" y="1921163"/>
            <a:ext cx="4264576" cy="44149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0520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организации и технологии розничной торговли;</a:t>
            </a:r>
            <a:b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санитарии и гигиены на предприятиях торговли;</a:t>
            </a:r>
            <a:b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продажи продовольственных и непродовольственных товаров;</a:t>
            </a:r>
            <a:b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работы на контрольно-кассовой технике и расчетов с покупателями;</a:t>
            </a:r>
            <a:b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Лаборатория торгово-технологического оборудования;</a:t>
            </a:r>
            <a:b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Лаборатория «Учебный магазин»</a:t>
            </a:r>
            <a:endParaRPr lang="ru-RU" sz="1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5" t="20505" r="22626" b="26342"/>
          <a:stretch/>
        </p:blipFill>
        <p:spPr>
          <a:xfrm>
            <a:off x="452582" y="1773381"/>
            <a:ext cx="8442037" cy="42487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17549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организации и технологии розничной торговли;</a:t>
            </a:r>
            <a:b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санитарии и гигиены на предприятиях торговли;</a:t>
            </a:r>
            <a:b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продажи продовольственных и непродовольственных товаров;</a:t>
            </a:r>
            <a:b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работы на контрольно-кассовой технике и расчетов с покупателями;</a:t>
            </a:r>
            <a:b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Лаборатория торгово-технологического оборудования;</a:t>
            </a:r>
            <a:b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Лаборатория «Учебный магазин»</a:t>
            </a:r>
            <a:endParaRPr lang="ru-RU" sz="16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6" b="29428"/>
          <a:stretch/>
        </p:blipFill>
        <p:spPr>
          <a:xfrm>
            <a:off x="555769" y="1819564"/>
            <a:ext cx="3857625" cy="46089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0" t="33012"/>
          <a:stretch/>
        </p:blipFill>
        <p:spPr bwMode="auto">
          <a:xfrm>
            <a:off x="5717309" y="1495425"/>
            <a:ext cx="3112192" cy="18481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26"/>
          <a:stretch/>
        </p:blipFill>
        <p:spPr bwMode="auto">
          <a:xfrm>
            <a:off x="4821555" y="3632201"/>
            <a:ext cx="3689206" cy="27385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2079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023514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Спортивная площадка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247" y="4082473"/>
            <a:ext cx="4231862" cy="22258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44" y="1419000"/>
            <a:ext cx="3355906" cy="24969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762" y="1388639"/>
            <a:ext cx="4729366" cy="34373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92867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7886" y="291234"/>
            <a:ext cx="7886700" cy="1325563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зал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487" y="1285608"/>
            <a:ext cx="4683650" cy="26345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0" t="24886" r="58232" b="24041"/>
          <a:stretch/>
        </p:blipFill>
        <p:spPr>
          <a:xfrm rot="5400000">
            <a:off x="1379923" y="604260"/>
            <a:ext cx="1304152" cy="28263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75" b="5329"/>
          <a:stretch/>
        </p:blipFill>
        <p:spPr>
          <a:xfrm>
            <a:off x="193964" y="3011055"/>
            <a:ext cx="5089236" cy="2641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0" t="23480" r="26914" b="18905"/>
          <a:stretch/>
        </p:blipFill>
        <p:spPr>
          <a:xfrm rot="5400000">
            <a:off x="5309787" y="4029831"/>
            <a:ext cx="3090764" cy="21094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6644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863311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Стрелковый тир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564" y="1293091"/>
            <a:ext cx="4119417" cy="35375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309" y="2336801"/>
            <a:ext cx="4147127" cy="35606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95850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Актовый зал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2" b="12548"/>
          <a:stretch/>
        </p:blipFill>
        <p:spPr>
          <a:xfrm>
            <a:off x="447968" y="1570182"/>
            <a:ext cx="2710868" cy="36021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707" y="1505527"/>
            <a:ext cx="5190837" cy="36391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36146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72548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Библиотека, читальный зал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33" b="45799"/>
          <a:stretch/>
        </p:blipFill>
        <p:spPr>
          <a:xfrm>
            <a:off x="347161" y="1334653"/>
            <a:ext cx="2447627" cy="17826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255" y="3500582"/>
            <a:ext cx="5735781" cy="31651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11"/>
          <a:stretch/>
        </p:blipFill>
        <p:spPr>
          <a:xfrm>
            <a:off x="249382" y="3251199"/>
            <a:ext cx="2715491" cy="35236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636" y="1396998"/>
            <a:ext cx="4729018" cy="1928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40252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70948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Библиотека, читальный зал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31" y="4027055"/>
            <a:ext cx="3758560" cy="25285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514" y="4027055"/>
            <a:ext cx="4707467" cy="2647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565" y="1256146"/>
            <a:ext cx="5569526" cy="26693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70" y="1463675"/>
            <a:ext cx="2679942" cy="1953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4674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80184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Кабинет истории России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4" t="15050" r="11745" b="64224"/>
          <a:stretch/>
        </p:blipFill>
        <p:spPr>
          <a:xfrm>
            <a:off x="399995" y="1112236"/>
            <a:ext cx="2777314" cy="1289219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891" y="1106633"/>
            <a:ext cx="5080000" cy="23108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18" y="3546764"/>
            <a:ext cx="4646915" cy="26138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6873" y="3666837"/>
            <a:ext cx="3834117" cy="26877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24145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 (конференц-зал)">
  <a:themeElements>
    <a:clrScheme name="Ион (конференц-зал)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Ион (конференц-зал)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 (конференц-зал)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Ion Boardroom" id="{FC33163D-4339-46B1-8EED-24C834239D99}" vid="{B8502691-933B-45FE-8764-BA278511EF27}"/>
    </a:ext>
  </a:extLst>
</a:theme>
</file>

<file path=ppt/theme/theme2.xml><?xml version="1.0" encoding="utf-8"?>
<a:theme xmlns:a="http://schemas.openxmlformats.org/drawingml/2006/main" name="Специальное оформление">
  <a:themeElements>
    <a:clrScheme name="Красный и фиолетовый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406</TotalTime>
  <Words>110</Words>
  <Application>Microsoft Office PowerPoint</Application>
  <PresentationFormat>Экран (4:3)</PresentationFormat>
  <Paragraphs>23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24</vt:i4>
      </vt:variant>
    </vt:vector>
  </HeadingPairs>
  <TitlesOfParts>
    <vt:vector size="26" baseType="lpstr">
      <vt:lpstr>Ион (конференц-зал)</vt:lpstr>
      <vt:lpstr>Специальное оформление</vt:lpstr>
      <vt:lpstr>   Государственное бюджетное профессиональное образовательное учреждение Ростовской области «Ростовский индустриально-полиграфический техникум»    Материально-техническое обеспечение кабинетов, лабораторий для реализации образовательной программы среднего профессионального образования – программы подготовки квалифицированных рабочих, служащих по профессии          38.01.02 Продавец    </vt:lpstr>
      <vt:lpstr>Вход на территорию техникума, прилегающая  территория, входная группа</vt:lpstr>
      <vt:lpstr>Спортивная площадка</vt:lpstr>
      <vt:lpstr>Спортивный зал</vt:lpstr>
      <vt:lpstr>Стрелковый тир</vt:lpstr>
      <vt:lpstr>Актовый зал</vt:lpstr>
      <vt:lpstr>Библиотека, читальный зал</vt:lpstr>
      <vt:lpstr>Библиотека, читальный зал</vt:lpstr>
      <vt:lpstr>Кабинет истории России</vt:lpstr>
      <vt:lpstr>Кабинет иностранного языка в профессиональной деятельности</vt:lpstr>
      <vt:lpstr>Кабинет безопасности жизнедеятельности</vt:lpstr>
      <vt:lpstr>Кабинет информационных технологий в профессиональной деятельности; Кабинет для самостоятельной работы </vt:lpstr>
      <vt:lpstr>Кабинет основ финансовой грамотности; Кабинет основ деловой культуры и психологии общения; Кабинет основ бухгалтерского учета</vt:lpstr>
      <vt:lpstr>Кабинет профессиональной адаптации выпускника; Кабинет для самостоятельной работы</vt:lpstr>
      <vt:lpstr>Кабинет организации и технологии розничной торговли; Кабинет санитарии и гигиены на предприятиях торговли; Кабинет продажи продовольственных и непродовольственных товаров; Кабинет работы на контрольно-кассовой технике и расчетов с покупателями; Лаборатория торгово-технологического оборудования; Лаборатория «Учебный магазин»</vt:lpstr>
      <vt:lpstr>Презентация PowerPoint</vt:lpstr>
      <vt:lpstr>Презентация PowerPoint</vt:lpstr>
      <vt:lpstr>Кабинет организации и технологии розничной торговли; Кабинет санитарии и гигиены на предприятиях торговли; Кабинет продажи продовольственных и непродовольственных товаров; Кабинет работы на контрольно-кассовой технике и расчетов с покупателями; Лаборатория торгово-технологического оборудования; Лаборатория «Учебный магазин»</vt:lpstr>
      <vt:lpstr>Кабинет организации и технологии розничной торговли; Кабинет санитарии и гигиены на предприятиях торговли; Кабинет продажи продовольственных и непродовольственных товаров; Кабинет работы на контрольно-кассовой технике и расчетов с покупателями; Лаборатория торгово-технологического оборудования; Лаборатория «Учебный магазин»</vt:lpstr>
      <vt:lpstr>Кабинет организации и технологии розничной торговли; Кабинет санитарии и гигиены на предприятиях торговли; Кабинет продажи продовольственных и непродовольственных товаров; Кабинет работы на контрольно-кассовой технике и расчетов с покупателями; Лаборатория торгово-технологического оборудования; Лаборатория «Учебный магазин»</vt:lpstr>
      <vt:lpstr>Кабинет организации и технологии розничной торговли; Кабинет санитарии и гигиены на предприятиях торговли; Кабинет продажи продовольственных и непродовольственных товаров; Кабинет работы на контрольно-кассовой технике и расчетов с покупателями; Лаборатория торгово-технологического оборудования; Лаборатория «Учебный магазин»</vt:lpstr>
      <vt:lpstr>Кабинет организации и технологии розничной торговли; Кабинет санитарии и гигиены на предприятиях торговли; Кабинет продажи продовольственных и непродовольственных товаров; Кабинет работы на контрольно-кассовой технике и расчетов с покупателями; Лаборатория торгово-технологического оборудования; Лаборатория «Учебный магазин»</vt:lpstr>
      <vt:lpstr>Кабинет организации и технологии розничной торговли; Кабинет санитарии и гигиены на предприятиях торговли; Кабинет продажи продовольственных и непродовольственных товаров; Кабинет работы на контрольно-кассовой технике и расчетов с покупателями; Лаборатория торгово-технологического оборудования; Лаборатория «Учебный магазин»</vt:lpstr>
      <vt:lpstr>Кабинет организации и технологии розничной торговли; Кабинет санитарии и гигиены на предприятиях торговли; Кабинет продажи продовольственных и непродовольственных товаров; Кабинет работы на контрольно-кассовой технике и расчетов с покупателями; Лаборатория торгово-технологического оборудования; Лаборатория «Учебный магазин»</vt:lpstr>
    </vt:vector>
  </TitlesOfParts>
  <Company>OAO RZD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Секретарь</cp:lastModifiedBy>
  <cp:revision>48</cp:revision>
  <dcterms:created xsi:type="dcterms:W3CDTF">2025-03-26T17:53:05Z</dcterms:created>
  <dcterms:modified xsi:type="dcterms:W3CDTF">2025-04-01T07:05:24Z</dcterms:modified>
</cp:coreProperties>
</file>